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59" r:id="rId6"/>
    <p:sldId id="262" r:id="rId7"/>
    <p:sldId id="264" r:id="rId8"/>
    <p:sldId id="266" r:id="rId9"/>
    <p:sldId id="265" r:id="rId10"/>
    <p:sldId id="260" r:id="rId11"/>
    <p:sldId id="261" r:id="rId12"/>
    <p:sldId id="263" r:id="rId13"/>
    <p:sldId id="267" r:id="rId14"/>
    <p:sldId id="269" r:id="rId15"/>
    <p:sldId id="268" r:id="rId16"/>
    <p:sldId id="270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muley" initials="jm" lastIdx="1" clrIdx="0">
    <p:extLst>
      <p:ext uri="{19B8F6BF-5375-455C-9EA6-DF929625EA0E}">
        <p15:presenceInfo xmlns="" xmlns:p15="http://schemas.microsoft.com/office/powerpoint/2012/main" userId="08b4d8bca69d41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484" autoAdjust="0"/>
    <p:restoredTop sz="94708" autoAdjust="0"/>
  </p:normalViewPr>
  <p:slideViewPr>
    <p:cSldViewPr>
      <p:cViewPr>
        <p:scale>
          <a:sx n="50" d="100"/>
          <a:sy n="50" d="100"/>
        </p:scale>
        <p:origin x="-1066" y="-1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27214"/>
            <a:chExt cx="9144000" cy="68580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0" y="27214"/>
              <a:ext cx="9144000" cy="6858000"/>
            </a:xfrm>
            <a:prstGeom prst="rect">
              <a:avLst/>
            </a:prstGeom>
            <a:pattFill prst="diagBrick">
              <a:fgClr>
                <a:schemeClr val="accent2"/>
              </a:fgClr>
              <a:bgClr>
                <a:schemeClr val="bg1">
                  <a:lumMod val="95000"/>
                </a:schemeClr>
              </a:bgClr>
            </a:pattFill>
            <a:ln w="38100">
              <a:solidFill>
                <a:schemeClr val="lt1">
                  <a:lumMod val="95000"/>
                  <a:lumOff val="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accent2">
                  <a:lumMod val="50000"/>
                  <a:lumOff val="0"/>
                  <a:alpha val="50000"/>
                </a:schemeClr>
              </a:outerShdw>
            </a:effectLst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0" y="347662"/>
              <a:ext cx="9144000" cy="6162675"/>
            </a:xfrm>
            <a:prstGeom prst="ellipse">
              <a:avLst/>
            </a:prstGeom>
            <a:gradFill>
              <a:gsLst>
                <a:gs pos="0">
                  <a:schemeClr val="accent1">
                    <a:lumMod val="67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  <a:gs pos="92000">
                  <a:schemeClr val="accent1">
                    <a:lumMod val="60000"/>
                    <a:lumOff val="40000"/>
                    <a:alpha val="33000"/>
                  </a:schemeClr>
                </a:gs>
              </a:gsLst>
              <a:lin ang="13800000" scaled="0"/>
            </a:gradFill>
            <a:ln w="38100">
              <a:solidFill>
                <a:schemeClr val="lt1">
                  <a:lumMod val="95000"/>
                  <a:lumOff val="0"/>
                </a:schemeClr>
              </a:solidFill>
              <a:round/>
              <a:headEnd/>
              <a:tailEnd/>
            </a:ln>
            <a:effectLst>
              <a:outerShdw dist="28398" dir="3806097" algn="ctr" rotWithShape="0">
                <a:schemeClr val="accent4">
                  <a:lumMod val="50000"/>
                  <a:lumOff val="0"/>
                  <a:alpha val="50000"/>
                </a:schemeClr>
              </a:outerShdw>
            </a:effectLst>
            <a:extLst/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9" name="Picture 8" descr="C:\Users\SUNNY\AppData\Local\Microsoft\Windows\INetCache\Content.Word\5acb4e7029ab568.jpeg"/>
          <p:cNvPicPr/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7143" b="95714" l="4286" r="92143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000"/>
            <a:ext cx="1143000" cy="110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438400"/>
            <a:ext cx="8305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>
              <a:latin typeface="Magneto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3856672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Group Members:-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Abishai Shankpal		R.No  04</a:t>
            </a:r>
          </a:p>
          <a:p>
            <a:pPr marL="342900" indent="-342900">
              <a:buFontTx/>
              <a:buAutoNum type="arabicParenR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Anmoldeep Singh Arora		R.No  07</a:t>
            </a:r>
          </a:p>
          <a:p>
            <a:pPr marL="342900" indent="-342900">
              <a:buFontTx/>
              <a:buAutoNum type="arabicParenR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Rohitraj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R. Juriasinghani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R.No  17</a:t>
            </a:r>
          </a:p>
          <a:p>
            <a:pPr marL="342900" indent="-342900">
              <a:buFontTx/>
              <a:buAutoNum type="arabicParenR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Sanskar Dwiwedi		R.No  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9800" y="5562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Guide:-</a:t>
            </a:r>
          </a:p>
          <a:p>
            <a:r>
              <a:rPr lang="en-US" dirty="0" smtClean="0"/>
              <a:t>	Mr. Anwar Ahsan Sir, HoD, CO dept.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1437382"/>
            <a:ext cx="601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Lucida Handwriting" pitchFamily="66" charset="0"/>
              </a:rPr>
              <a:t>Anjuman Polytechnic, Sadar, Nagpur-01</a:t>
            </a:r>
            <a:endParaRPr lang="en-US" sz="3200" dirty="0">
              <a:latin typeface="Lucida Handwriting" pitchFamily="66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2743200"/>
            <a:ext cx="8364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Magneto" pitchFamily="82" charset="0"/>
              </a:rPr>
              <a:t>Title: Follow Me Kart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040373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/>
              <a:t>Saving efforts of dragging cart around.</a:t>
            </a:r>
          </a:p>
          <a:p>
            <a:r>
              <a:rPr lang="en-US" dirty="0" smtClean="0"/>
              <a:t>Convenient and easy to control.</a:t>
            </a:r>
          </a:p>
          <a:p>
            <a:r>
              <a:rPr lang="en-US" dirty="0" smtClean="0"/>
              <a:t>Can easily handle load of 30kg-50kg.</a:t>
            </a:r>
          </a:p>
          <a:p>
            <a:r>
              <a:rPr lang="en-US" dirty="0" smtClean="0"/>
              <a:t>Connects to any Android or iOS Smartphone.</a:t>
            </a:r>
          </a:p>
          <a:p>
            <a:r>
              <a:rPr lang="en-US" dirty="0" smtClean="0"/>
              <a:t>Can be guided via simple joystick interface too for complex paths.</a:t>
            </a:r>
          </a:p>
          <a:p>
            <a:r>
              <a:rPr lang="en-US" dirty="0" smtClean="0"/>
              <a:t>Easy diagnosis, troubleshooting and debugging via internal terminal widget.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 Markets</a:t>
            </a:r>
          </a:p>
          <a:p>
            <a:r>
              <a:rPr lang="en-US" dirty="0" smtClean="0"/>
              <a:t>Hospitals</a:t>
            </a:r>
          </a:p>
          <a:p>
            <a:r>
              <a:rPr lang="en-US" dirty="0" smtClean="0"/>
              <a:t>Airports</a:t>
            </a:r>
          </a:p>
          <a:p>
            <a:r>
              <a:rPr lang="en-US" dirty="0" smtClean="0"/>
              <a:t>Railway Stations</a:t>
            </a:r>
          </a:p>
          <a:p>
            <a:r>
              <a:rPr lang="en-US" dirty="0" smtClean="0"/>
              <a:t>Goods storage units</a:t>
            </a:r>
          </a:p>
          <a:p>
            <a:r>
              <a:rPr lang="en-US" dirty="0" smtClean="0"/>
              <a:t>Military Canteens</a:t>
            </a:r>
          </a:p>
          <a:p>
            <a:r>
              <a:rPr lang="en-US" dirty="0" smtClean="0"/>
              <a:t>Any other possible application.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use Wi-Fi or Internet for connectivity.</a:t>
            </a:r>
          </a:p>
          <a:p>
            <a:endParaRPr lang="en-US" dirty="0" smtClean="0"/>
          </a:p>
          <a:p>
            <a:r>
              <a:rPr lang="en-US" dirty="0" smtClean="0"/>
              <a:t>Can use </a:t>
            </a:r>
          </a:p>
          <a:p>
            <a:pPr>
              <a:buNone/>
            </a:pPr>
            <a:r>
              <a:rPr lang="en-US" dirty="0" smtClean="0"/>
              <a:t>Omni wheel </a:t>
            </a:r>
          </a:p>
          <a:p>
            <a:pPr>
              <a:buNone/>
            </a:pPr>
            <a:r>
              <a:rPr lang="en-US" dirty="0" smtClean="0"/>
              <a:t>instead of </a:t>
            </a:r>
          </a:p>
          <a:p>
            <a:pPr>
              <a:buNone/>
            </a:pPr>
            <a:r>
              <a:rPr lang="en-US" dirty="0" smtClean="0"/>
              <a:t>standard wheels.</a:t>
            </a:r>
          </a:p>
        </p:txBody>
      </p:sp>
      <p:pic>
        <p:nvPicPr>
          <p:cNvPr id="4" name="Picture 3" descr="WiFi_Logo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2200" y="0"/>
            <a:ext cx="2700759" cy="1600200"/>
          </a:xfrm>
          <a:prstGeom prst="rect">
            <a:avLst/>
          </a:prstGeom>
        </p:spPr>
      </p:pic>
      <p:pic>
        <p:nvPicPr>
          <p:cNvPr id="6" name="Picture 5" descr="omniwheel.png"/>
          <p:cNvPicPr>
            <a:picLocks noChangeAspect="1"/>
          </p:cNvPicPr>
          <p:nvPr/>
        </p:nvPicPr>
        <p:blipFill>
          <a:blip r:embed="rId3" cstate="print"/>
          <a:srcRect l="14449" t="5556" r="16371" b="8889"/>
          <a:stretch>
            <a:fillRect/>
          </a:stretch>
        </p:blipFill>
        <p:spPr>
          <a:xfrm>
            <a:off x="3581400" y="2362200"/>
            <a:ext cx="4114800" cy="440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6600" y="6400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Omni Wheel</a:t>
            </a:r>
            <a:endParaRPr lang="en-US" dirty="0"/>
          </a:p>
        </p:txBody>
      </p:sp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use Proximity sensor for collision avoidance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proximity.png"/>
          <p:cNvPicPr>
            <a:picLocks noChangeAspect="1"/>
          </p:cNvPicPr>
          <p:nvPr/>
        </p:nvPicPr>
        <p:blipFill>
          <a:blip r:embed="rId2"/>
          <a:srcRect l="21224" t="6667" r="11068" b="28889"/>
          <a:stretch>
            <a:fillRect/>
          </a:stretch>
        </p:blipFill>
        <p:spPr>
          <a:xfrm>
            <a:off x="1524000" y="2133600"/>
            <a:ext cx="5791200" cy="419862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use camera </a:t>
            </a:r>
          </a:p>
          <a:p>
            <a:pPr>
              <a:buNone/>
            </a:pPr>
            <a:r>
              <a:rPr lang="en-US" dirty="0" smtClean="0"/>
              <a:t>	module for </a:t>
            </a:r>
          </a:p>
          <a:p>
            <a:pPr>
              <a:buNone/>
            </a:pPr>
            <a:r>
              <a:rPr lang="en-US" dirty="0" smtClean="0"/>
              <a:t>	user Detection</a:t>
            </a:r>
          </a:p>
        </p:txBody>
      </p:sp>
      <p:pic>
        <p:nvPicPr>
          <p:cNvPr id="6" name="Picture 5" descr="c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00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Can use QR </a:t>
            </a:r>
          </a:p>
          <a:p>
            <a:pPr lvl="1">
              <a:buNone/>
            </a:pPr>
            <a:r>
              <a:rPr lang="en-US" sz="4000" dirty="0" smtClean="0"/>
              <a:t>authentication</a:t>
            </a:r>
            <a:endParaRPr lang="en-US" sz="4000" dirty="0"/>
          </a:p>
        </p:txBody>
      </p:sp>
      <p:pic>
        <p:nvPicPr>
          <p:cNvPr id="5" name="Picture 4" descr="QR.png"/>
          <p:cNvPicPr>
            <a:picLocks noChangeAspect="1"/>
          </p:cNvPicPr>
          <p:nvPr/>
        </p:nvPicPr>
        <p:blipFill>
          <a:blip r:embed="rId2"/>
          <a:srcRect t="19421"/>
          <a:stretch>
            <a:fillRect/>
          </a:stretch>
        </p:blipFill>
        <p:spPr>
          <a:xfrm>
            <a:off x="5029200" y="1066800"/>
            <a:ext cx="3200400" cy="5578888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Can use  </a:t>
            </a:r>
          </a:p>
          <a:p>
            <a:pPr lvl="1">
              <a:buNone/>
            </a:pPr>
            <a:r>
              <a:rPr lang="en-US" sz="4000" dirty="0" smtClean="0"/>
              <a:t>Raspberry Pie</a:t>
            </a:r>
            <a:endParaRPr lang="en-US" sz="4000" dirty="0"/>
          </a:p>
        </p:txBody>
      </p:sp>
      <p:pic>
        <p:nvPicPr>
          <p:cNvPr id="8" name="Picture 7" descr="raspber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73" y="2438400"/>
            <a:ext cx="7386627" cy="4114799"/>
          </a:xfrm>
          <a:prstGeom prst="rect">
            <a:avLst/>
          </a:prstGeom>
        </p:spPr>
      </p:pic>
    </p:spTree>
  </p:cSld>
  <p:clrMapOvr>
    <a:masterClrMapping/>
  </p:clrMapOvr>
  <p:transition spd="med">
    <p:diamond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3962399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“The Future will outshine the past,</a:t>
            </a:r>
            <a:br>
              <a:rPr lang="en-US" i="1" dirty="0" smtClean="0"/>
            </a:br>
            <a:r>
              <a:rPr lang="en-US" i="1" dirty="0" smtClean="0"/>
              <a:t>where the present is smiling at the change.”	</a:t>
            </a:r>
            <a:br>
              <a:rPr lang="en-US" i="1" dirty="0" smtClean="0"/>
            </a:br>
            <a:r>
              <a:rPr lang="en-US" i="1" dirty="0" smtClean="0"/>
              <a:t>				-</a:t>
            </a:r>
            <a:r>
              <a:rPr lang="en-US" i="1" dirty="0" err="1" smtClean="0"/>
              <a:t>Anmoldeep</a:t>
            </a:r>
            <a:endParaRPr lang="en-US" i="1" dirty="0"/>
          </a:p>
        </p:txBody>
      </p:sp>
      <p:pic>
        <p:nvPicPr>
          <p:cNvPr id="3" name="Picture 2" descr="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Proposed System</a:t>
            </a:r>
          </a:p>
          <a:p>
            <a:r>
              <a:rPr lang="en-US" dirty="0" smtClean="0"/>
              <a:t>Working</a:t>
            </a:r>
          </a:p>
          <a:p>
            <a:r>
              <a:rPr lang="en-US" dirty="0" smtClean="0"/>
              <a:t>Advantages</a:t>
            </a:r>
          </a:p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Future Expansion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omniwheel.png"/>
          <p:cNvPicPr>
            <a:picLocks noChangeAspect="1"/>
          </p:cNvPicPr>
          <p:nvPr/>
        </p:nvPicPr>
        <p:blipFill>
          <a:blip r:embed="rId2" cstate="print"/>
          <a:srcRect l="14449" t="5556" r="16371" b="8889"/>
          <a:stretch>
            <a:fillRect/>
          </a:stretch>
        </p:blipFill>
        <p:spPr>
          <a:xfrm>
            <a:off x="4267200" y="3200400"/>
            <a:ext cx="3200399" cy="3422649"/>
          </a:xfrm>
          <a:prstGeom prst="rect">
            <a:avLst/>
          </a:prstGeom>
        </p:spPr>
      </p:pic>
      <p:pic>
        <p:nvPicPr>
          <p:cNvPr id="5" name="Picture 4" descr="proximity.png"/>
          <p:cNvPicPr>
            <a:picLocks noChangeAspect="1"/>
          </p:cNvPicPr>
          <p:nvPr/>
        </p:nvPicPr>
        <p:blipFill>
          <a:blip r:embed="rId3"/>
          <a:srcRect l="21224" t="6667" r="11068" b="28889"/>
          <a:stretch>
            <a:fillRect/>
          </a:stretch>
        </p:blipFill>
        <p:spPr>
          <a:xfrm>
            <a:off x="4572000" y="609600"/>
            <a:ext cx="3581400" cy="2596515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95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Introduction: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39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Nowadays, supermarkets are pervasive in our </a:t>
            </a:r>
            <a:r>
              <a:rPr lang="en-US" dirty="0" smtClean="0"/>
              <a:t>lives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the experience of using shopping carts may be </a:t>
            </a:r>
            <a:r>
              <a:rPr lang="en-US" dirty="0" smtClean="0"/>
              <a:t>inconvenient</a:t>
            </a:r>
          </a:p>
          <a:p>
            <a:r>
              <a:rPr lang="en-US" dirty="0" smtClean="0"/>
              <a:t>Current human powered Carts are too tedious to use while shopping  or chatting </a:t>
            </a:r>
            <a:r>
              <a:rPr lang="en-US" dirty="0" smtClean="0"/>
              <a:t>with </a:t>
            </a:r>
            <a:r>
              <a:rPr lang="en-US" dirty="0" smtClean="0"/>
              <a:t>nearby person</a:t>
            </a:r>
          </a:p>
          <a:p>
            <a:r>
              <a:rPr lang="en-US" dirty="0"/>
              <a:t>As there is a high demand for using shopping cart in supermarkets, these unsolved problems have inspired us to improve the current technology of using carts and therefore create a niche for </a:t>
            </a:r>
            <a:r>
              <a:rPr lang="en-US" dirty="0" smtClean="0"/>
              <a:t>innovation </a:t>
            </a:r>
            <a:r>
              <a:rPr lang="en-US" dirty="0"/>
              <a:t>to address. 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22963" b="89074" l="14375" r="73802"/>
                    </a14:imgEffect>
                  </a14:imgLayer>
                </a14:imgProps>
              </a:ext>
            </a:extLst>
          </a:blip>
          <a:srcRect l="12231" t="23400" r="25016" b="9002"/>
          <a:stretch/>
        </p:blipFill>
        <p:spPr bwMode="auto">
          <a:xfrm>
            <a:off x="5867399" y="152400"/>
            <a:ext cx="3252457" cy="1752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78950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IN" dirty="0" smtClean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18160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Often for moving little heavy or bulky things around, we use trolley/ Cart.</a:t>
            </a:r>
          </a:p>
          <a:p>
            <a:endParaRPr lang="en-IN" dirty="0" smtClean="0"/>
          </a:p>
          <a:p>
            <a:r>
              <a:rPr lang="en-IN" dirty="0" smtClean="0"/>
              <a:t>The Traditional Shopping Cart or just Cart becomes too difficult to use when filled with heavy items</a:t>
            </a:r>
          </a:p>
          <a:p>
            <a:endParaRPr lang="en-IN" dirty="0" smtClean="0"/>
          </a:p>
          <a:p>
            <a:r>
              <a:rPr lang="en-IN" dirty="0" smtClean="0"/>
              <a:t>Moving Cart and choosing items to shop simultaneously, results in increased time requirement.</a:t>
            </a:r>
          </a:p>
          <a:p>
            <a:endParaRPr lang="en-IN" dirty="0" smtClean="0"/>
          </a:p>
          <a:p>
            <a:r>
              <a:rPr lang="en-IN" dirty="0" smtClean="0"/>
              <a:t>Challenging for physically challenged, expecting women, and\or people in a hurry.</a:t>
            </a:r>
          </a:p>
        </p:txBody>
      </p:sp>
    </p:spTree>
    <p:extLst>
      <p:ext uri="{BB962C8B-B14F-4D97-AF65-F5344CB8AC3E}">
        <p14:creationId xmlns="" xmlns:p14="http://schemas.microsoft.com/office/powerpoint/2010/main" val="376703001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An autonomous Cart which follows the user from behind.</a:t>
            </a:r>
          </a:p>
          <a:p>
            <a:endParaRPr lang="en-IN" dirty="0" smtClean="0"/>
          </a:p>
          <a:p>
            <a:r>
              <a:rPr lang="en-IN" dirty="0" smtClean="0"/>
              <a:t>While </a:t>
            </a:r>
            <a:r>
              <a:rPr lang="en-IN" smtClean="0"/>
              <a:t>moving around, the Cart analyses </a:t>
            </a:r>
            <a:r>
              <a:rPr lang="en-IN" dirty="0" smtClean="0"/>
              <a:t>distance and heading and moves towards the user.</a:t>
            </a:r>
          </a:p>
          <a:p>
            <a:endParaRPr lang="en-IN" dirty="0" smtClean="0"/>
          </a:p>
          <a:p>
            <a:r>
              <a:rPr lang="en-IN" dirty="0" smtClean="0"/>
              <a:t>Heading is calculated and Motors are powered to perform the “Follow Me” action.</a:t>
            </a:r>
          </a:p>
          <a:p>
            <a:endParaRPr lang="en-IN" dirty="0" smtClean="0"/>
          </a:p>
          <a:p>
            <a:r>
              <a:rPr lang="en-IN" dirty="0" smtClean="0"/>
              <a:t>An optional feature “Kill” button can be used to keep the cart at rest.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6262329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IN" dirty="0" smtClean="0"/>
              <a:t>Navigation using: </a:t>
            </a:r>
          </a:p>
          <a:p>
            <a:pPr>
              <a:buNone/>
            </a:pPr>
            <a:r>
              <a:rPr lang="en-IN" dirty="0" smtClean="0"/>
              <a:t>HMC5883L Compass Module.</a:t>
            </a:r>
          </a:p>
          <a:p>
            <a:pPr>
              <a:buNone/>
            </a:pPr>
            <a:endParaRPr lang="en-IN" dirty="0" smtClean="0"/>
          </a:p>
          <a:p>
            <a:r>
              <a:rPr lang="en-IN" dirty="0" smtClean="0"/>
              <a:t>Sensing using:</a:t>
            </a:r>
          </a:p>
          <a:p>
            <a:pPr>
              <a:buNone/>
            </a:pPr>
            <a:r>
              <a:rPr lang="en-IN" dirty="0" smtClean="0"/>
              <a:t>PAM-7Q </a:t>
            </a:r>
            <a:r>
              <a:rPr lang="en-IN" dirty="0"/>
              <a:t>GPS </a:t>
            </a:r>
            <a:r>
              <a:rPr lang="en-IN" dirty="0" smtClean="0"/>
              <a:t>Module(GPS).</a:t>
            </a:r>
            <a:endParaRPr lang="en-US" dirty="0" smtClean="0"/>
          </a:p>
          <a:p>
            <a:endParaRPr lang="en-US" dirty="0" smtClean="0"/>
          </a:p>
          <a:p>
            <a:endParaRPr lang="en-IN" dirty="0" smtClean="0"/>
          </a:p>
        </p:txBody>
      </p:sp>
      <p:pic>
        <p:nvPicPr>
          <p:cNvPr id="6" name="Picture 5" descr="Untitled-1.png"/>
          <p:cNvPicPr>
            <a:picLocks noChangeAspect="1"/>
          </p:cNvPicPr>
          <p:nvPr/>
        </p:nvPicPr>
        <p:blipFill>
          <a:blip r:embed="rId2"/>
          <a:srcRect l="12500" t="11111" r="12500" b="22222"/>
          <a:stretch>
            <a:fillRect/>
          </a:stretch>
        </p:blipFill>
        <p:spPr>
          <a:xfrm>
            <a:off x="4572000" y="3886200"/>
            <a:ext cx="3810000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34406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HMC 5883L compass module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44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Pam 7Q GPS module</a:t>
            </a:r>
            <a:endParaRPr lang="en-US" dirty="0"/>
          </a:p>
        </p:txBody>
      </p:sp>
      <p:pic>
        <p:nvPicPr>
          <p:cNvPr id="9" name="Picture 8" descr="hmc5883l.png"/>
          <p:cNvPicPr>
            <a:picLocks noChangeAspect="1"/>
          </p:cNvPicPr>
          <p:nvPr/>
        </p:nvPicPr>
        <p:blipFill>
          <a:blip r:embed="rId3"/>
          <a:srcRect l="31452" t="29032" r="31048" b="17742"/>
          <a:stretch>
            <a:fillRect/>
          </a:stretch>
        </p:blipFill>
        <p:spPr>
          <a:xfrm>
            <a:off x="6019800" y="427703"/>
            <a:ext cx="2819400" cy="3001297"/>
          </a:xfrm>
          <a:prstGeom prst="rect">
            <a:avLst/>
          </a:prstGeom>
        </p:spPr>
      </p:pic>
    </p:spTree>
  </p:cSld>
  <p:clrMapOvr>
    <a:masterClrMapping/>
  </p:clrMapOvr>
  <p:transition spd="med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94360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US" dirty="0"/>
              <a:t>Turning system: </a:t>
            </a:r>
            <a:r>
              <a:rPr lang="en-US" dirty="0" smtClean="0"/>
              <a:t>DC geared motor center shaft (12v) and L298N motor driver module.</a:t>
            </a:r>
          </a:p>
        </p:txBody>
      </p:sp>
      <p:pic>
        <p:nvPicPr>
          <p:cNvPr id="6" name="Picture 5" descr="motor.png"/>
          <p:cNvPicPr>
            <a:picLocks noChangeAspect="1"/>
          </p:cNvPicPr>
          <p:nvPr/>
        </p:nvPicPr>
        <p:blipFill>
          <a:blip r:embed="rId2"/>
          <a:srcRect l="16667" t="13889" r="39583" b="38889"/>
          <a:stretch>
            <a:fillRect/>
          </a:stretch>
        </p:blipFill>
        <p:spPr>
          <a:xfrm>
            <a:off x="5096435" y="1828800"/>
            <a:ext cx="4141694" cy="3352800"/>
          </a:xfrm>
          <a:prstGeom prst="rect">
            <a:avLst/>
          </a:prstGeom>
        </p:spPr>
      </p:pic>
      <p:pic>
        <p:nvPicPr>
          <p:cNvPr id="8" name="Picture 7" descr="l298n.png"/>
          <p:cNvPicPr>
            <a:picLocks noChangeAspect="1"/>
          </p:cNvPicPr>
          <p:nvPr/>
        </p:nvPicPr>
        <p:blipFill>
          <a:blip r:embed="rId3"/>
          <a:srcRect l="20833" t="5556" r="35417" b="27778"/>
          <a:stretch>
            <a:fillRect/>
          </a:stretch>
        </p:blipFill>
        <p:spPr>
          <a:xfrm>
            <a:off x="762000" y="2286000"/>
            <a:ext cx="3133725" cy="3581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5867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L298N motor driver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4724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 12v geared Motor</a:t>
            </a:r>
            <a:endParaRPr lang="en-US" dirty="0"/>
          </a:p>
        </p:txBody>
      </p:sp>
    </p:spTree>
  </p:cSld>
  <p:clrMapOvr>
    <a:masterClrMapping/>
  </p:clrMapOvr>
  <p:transition spd="med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Processing system: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Using </a:t>
            </a:r>
            <a:r>
              <a:rPr lang="en-US" dirty="0"/>
              <a:t>Arduino </a:t>
            </a:r>
            <a:r>
              <a:rPr lang="en-US" dirty="0" smtClean="0"/>
              <a:t>main board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IN" dirty="0" smtClean="0"/>
          </a:p>
        </p:txBody>
      </p:sp>
      <p:pic>
        <p:nvPicPr>
          <p:cNvPr id="6" name="Picture 5" descr="arduino.png"/>
          <p:cNvPicPr>
            <a:picLocks noChangeAspect="1"/>
          </p:cNvPicPr>
          <p:nvPr/>
        </p:nvPicPr>
        <p:blipFill>
          <a:blip r:embed="rId2"/>
          <a:srcRect l="3333" t="4444" r="2222" b="21111"/>
          <a:stretch>
            <a:fillRect/>
          </a:stretch>
        </p:blipFill>
        <p:spPr>
          <a:xfrm>
            <a:off x="2286000" y="1524000"/>
            <a:ext cx="64770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0" y="556260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</a:t>
            </a:r>
            <a:endParaRPr lang="en-US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Connectivity using: </a:t>
            </a:r>
          </a:p>
          <a:p>
            <a:pPr>
              <a:buNone/>
            </a:pPr>
            <a:r>
              <a:rPr lang="en-US" dirty="0" smtClean="0"/>
              <a:t>Bluetooth and Blynk app. </a:t>
            </a:r>
          </a:p>
          <a:p>
            <a:endParaRPr lang="en-US" dirty="0" smtClean="0"/>
          </a:p>
          <a:p>
            <a:endParaRPr lang="en-IN" dirty="0" smtClean="0"/>
          </a:p>
        </p:txBody>
      </p:sp>
      <p:pic>
        <p:nvPicPr>
          <p:cNvPr id="7" name="Picture 6" descr="HC05.png"/>
          <p:cNvPicPr>
            <a:picLocks noChangeAspect="1"/>
          </p:cNvPicPr>
          <p:nvPr/>
        </p:nvPicPr>
        <p:blipFill>
          <a:blip r:embed="rId2"/>
          <a:srcRect l="12795" t="6795" r="23597" b="6795"/>
          <a:stretch>
            <a:fillRect/>
          </a:stretch>
        </p:blipFill>
        <p:spPr>
          <a:xfrm>
            <a:off x="4865158" y="1219200"/>
            <a:ext cx="3870325" cy="5257800"/>
          </a:xfrm>
          <a:prstGeom prst="rect">
            <a:avLst/>
          </a:prstGeom>
        </p:spPr>
      </p:pic>
      <p:pic>
        <p:nvPicPr>
          <p:cNvPr id="8" name="Picture 7" descr="bly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000"/>
            <a:ext cx="4450080" cy="13030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6412468"/>
            <a:ext cx="250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HC-05 Bluetooth module</a:t>
            </a:r>
            <a:endParaRPr lang="en-US" dirty="0"/>
          </a:p>
        </p:txBody>
      </p:sp>
    </p:spTree>
  </p:cSld>
  <p:clrMapOvr>
    <a:masterClrMapping/>
  </p:clrMapOvr>
  <p:transition spd="med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422</Words>
  <Application>Microsoft Office PowerPoint</Application>
  <PresentationFormat>On-screen Show (4:3)</PresentationFormat>
  <Paragraphs>97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Contents</vt:lpstr>
      <vt:lpstr>Introduction:</vt:lpstr>
      <vt:lpstr>Methodology</vt:lpstr>
      <vt:lpstr>Proposed System</vt:lpstr>
      <vt:lpstr>Working</vt:lpstr>
      <vt:lpstr>Working</vt:lpstr>
      <vt:lpstr>Working</vt:lpstr>
      <vt:lpstr>Working</vt:lpstr>
      <vt:lpstr>Advantages</vt:lpstr>
      <vt:lpstr>Application</vt:lpstr>
      <vt:lpstr>Future Expansion</vt:lpstr>
      <vt:lpstr>Future Expansion</vt:lpstr>
      <vt:lpstr>Future Expansion</vt:lpstr>
      <vt:lpstr>Future Expansion</vt:lpstr>
      <vt:lpstr>Future Expansion</vt:lpstr>
      <vt:lpstr>“The Future will outshine the past, where the present is smiling at the change.”      -Anmoldeep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user;Anmoldeep Singh</dc:creator>
  <cp:keywords>Major Project</cp:keywords>
  <cp:lastModifiedBy>Anmoldeep</cp:lastModifiedBy>
  <cp:revision>46</cp:revision>
  <dcterms:created xsi:type="dcterms:W3CDTF">2006-08-16T00:00:00Z</dcterms:created>
  <dcterms:modified xsi:type="dcterms:W3CDTF">2019-02-25T19:31:01Z</dcterms:modified>
</cp:coreProperties>
</file>